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6858000" cy="12192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entury Gothic" panose="020B0502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FU9/nB20Gl9zOlc3ZyDwgj1QG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F8B2D2-6812-4401-821C-FC97BF47B03C}">
  <a:tblStyle styleId="{A2F8B2D2-6812-4401-821C-FC97BF47B03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F6F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F6F8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801B015-4360-4104-91FB-E776BBE617B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405" y="-10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60638" y="1143000"/>
            <a:ext cx="1736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67"/>
              <a:buFont typeface="Calibri"/>
              <a:buNone/>
              <a:defRPr sz="106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/>
            </a:lvl1pPr>
            <a:lvl2pPr lvl="1" algn="ctr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556"/>
              <a:buNone/>
              <a:defRPr sz="3556"/>
            </a:lvl2pPr>
            <a:lvl3pPr lvl="2" algn="ctr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3pPr>
            <a:lvl4pPr lvl="3" algn="ctr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/>
            </a:lvl4pPr>
            <a:lvl5pPr lvl="4" algn="ctr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/>
            </a:lvl5pPr>
            <a:lvl6pPr lvl="5" algn="ctr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/>
            </a:lvl6pPr>
            <a:lvl7pPr lvl="6" algn="ctr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/>
            </a:lvl7pPr>
            <a:lvl8pPr lvl="7" algn="ctr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/>
            </a:lvl8pPr>
            <a:lvl9pPr lvl="8" algn="ctr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-438856" y="4155899"/>
            <a:ext cx="7735712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81056" y="5075811"/>
            <a:ext cx="10332156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-2519319" y="3639917"/>
            <a:ext cx="10332156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67"/>
              <a:buFont typeface="Calibri"/>
              <a:buNone/>
              <a:defRPr sz="106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 sz="4267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rgbClr val="888888"/>
              </a:buClr>
              <a:buSzPts val="3556"/>
              <a:buNone/>
              <a:defRPr sz="3556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rgbClr val="888888"/>
              </a:buClr>
              <a:buSzPts val="2844"/>
              <a:buNone/>
              <a:defRPr sz="284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rgbClr val="888888"/>
              </a:buClr>
              <a:buSzPts val="2844"/>
              <a:buNone/>
              <a:defRPr sz="284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rgbClr val="888888"/>
              </a:buClr>
              <a:buSzPts val="2844"/>
              <a:buNone/>
              <a:defRPr sz="284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rgbClr val="888888"/>
              </a:buClr>
              <a:buSzPts val="2844"/>
              <a:buNone/>
              <a:defRPr sz="284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rgbClr val="888888"/>
              </a:buClr>
              <a:buSzPts val="2844"/>
              <a:buNone/>
              <a:defRPr sz="284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rgbClr val="888888"/>
              </a:buClr>
              <a:buSzPts val="2844"/>
              <a:buNone/>
              <a:defRPr sz="284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3471863" y="3245556"/>
            <a:ext cx="2914650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 b="1"/>
            </a:lvl1pPr>
            <a:lvl2pPr marL="914400" lvl="1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556"/>
              <a:buNone/>
              <a:defRPr sz="3556" b="1"/>
            </a:lvl2pPr>
            <a:lvl3pPr marL="1371600" lvl="2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3pPr>
            <a:lvl4pPr marL="1828800" lvl="3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 b="1"/>
            </a:lvl4pPr>
            <a:lvl5pPr marL="2286000" lvl="4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 b="1"/>
            </a:lvl5pPr>
            <a:lvl6pPr marL="2743200" lvl="5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 b="1"/>
            </a:lvl6pPr>
            <a:lvl7pPr marL="3200400" lvl="6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 b="1"/>
            </a:lvl7pPr>
            <a:lvl8pPr marL="3657600" lvl="7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 b="1"/>
            </a:lvl8pPr>
            <a:lvl9pPr marL="4114800" lvl="8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472381" y="4453467"/>
            <a:ext cx="2901255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3471863" y="2988734"/>
            <a:ext cx="2915543" cy="146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 b="1"/>
            </a:lvl1pPr>
            <a:lvl2pPr marL="914400" lvl="1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556"/>
              <a:buNone/>
              <a:defRPr sz="3556" b="1"/>
            </a:lvl2pPr>
            <a:lvl3pPr marL="1371600" lvl="2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3pPr>
            <a:lvl4pPr marL="1828800" lvl="3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 b="1"/>
            </a:lvl4pPr>
            <a:lvl5pPr marL="2286000" lvl="4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 b="1"/>
            </a:lvl5pPr>
            <a:lvl6pPr marL="2743200" lvl="5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 b="1"/>
            </a:lvl6pPr>
            <a:lvl7pPr marL="3200400" lvl="6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 b="1"/>
            </a:lvl7pPr>
            <a:lvl8pPr marL="3657600" lvl="7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 b="1"/>
            </a:lvl8pPr>
            <a:lvl9pPr marL="4114800" lvl="8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3471863" y="4453467"/>
            <a:ext cx="2915543" cy="655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89"/>
              <a:buFont typeface="Calibri"/>
              <a:buNone/>
              <a:defRPr sz="56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2915543" y="1755423"/>
            <a:ext cx="3471863" cy="866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89851" algn="l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5689"/>
              <a:buChar char="•"/>
              <a:defRPr sz="5689"/>
            </a:lvl1pPr>
            <a:lvl2pPr marL="914400" lvl="1" indent="-544703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4978"/>
              <a:buChar char="•"/>
              <a:defRPr sz="4978"/>
            </a:lvl2pPr>
            <a:lvl3pPr marL="1371600" lvl="2" indent="-499554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3pPr>
            <a:lvl4pPr marL="1828800" lvl="3" indent="-454406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556"/>
              <a:buChar char="•"/>
              <a:defRPr sz="3556"/>
            </a:lvl4pPr>
            <a:lvl5pPr marL="2286000" lvl="4" indent="-454406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556"/>
              <a:buChar char="•"/>
              <a:defRPr sz="3556"/>
            </a:lvl5pPr>
            <a:lvl6pPr marL="2743200" lvl="5" indent="-454406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556"/>
              <a:buChar char="•"/>
              <a:defRPr sz="3556"/>
            </a:lvl6pPr>
            <a:lvl7pPr marL="3200400" lvl="6" indent="-454406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556"/>
              <a:buChar char="•"/>
              <a:defRPr sz="3556"/>
            </a:lvl7pPr>
            <a:lvl8pPr marL="3657600" lvl="7" indent="-454406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556"/>
              <a:buChar char="•"/>
              <a:defRPr sz="3556"/>
            </a:lvl8pPr>
            <a:lvl9pPr marL="4114800" lvl="8" indent="-454406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556"/>
              <a:buChar char="•"/>
              <a:defRPr sz="3556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472381" y="3657600"/>
            <a:ext cx="2211883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/>
            </a:lvl1pPr>
            <a:lvl2pPr marL="914400" lvl="1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2489"/>
              <a:buNone/>
              <a:defRPr sz="2489"/>
            </a:lvl2pPr>
            <a:lvl3pPr marL="1371600" lvl="2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3pPr>
            <a:lvl4pPr marL="1828800" lvl="3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4pPr>
            <a:lvl5pPr marL="2286000" lvl="4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5pPr>
            <a:lvl6pPr marL="2743200" lvl="5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marL="3200400" lvl="6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marL="3657600" lvl="7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marL="4114800" lvl="8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89"/>
              <a:buFont typeface="Calibri"/>
              <a:buNone/>
              <a:defRPr sz="568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2915543" y="1755423"/>
            <a:ext cx="3471863" cy="866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5689"/>
              <a:buFont typeface="Arial"/>
              <a:buNone/>
              <a:defRPr sz="56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4978"/>
              <a:buFont typeface="Arial"/>
              <a:buNone/>
              <a:defRPr sz="49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556"/>
              <a:buFont typeface="Arial"/>
              <a:buNone/>
              <a:defRPr sz="35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556"/>
              <a:buFont typeface="Arial"/>
              <a:buNone/>
              <a:defRPr sz="35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556"/>
              <a:buFont typeface="Arial"/>
              <a:buNone/>
              <a:defRPr sz="35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556"/>
              <a:buFont typeface="Arial"/>
              <a:buNone/>
              <a:defRPr sz="35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556"/>
              <a:buFont typeface="Arial"/>
              <a:buNone/>
              <a:defRPr sz="35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556"/>
              <a:buFont typeface="Arial"/>
              <a:buNone/>
              <a:defRPr sz="35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72381" y="3657600"/>
            <a:ext cx="2211883" cy="677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/>
            </a:lvl1pPr>
            <a:lvl2pPr marL="914400" lvl="1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2489"/>
              <a:buNone/>
              <a:defRPr sz="2489"/>
            </a:lvl2pPr>
            <a:lvl3pPr marL="1371600" lvl="2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3pPr>
            <a:lvl4pPr marL="1828800" lvl="3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4pPr>
            <a:lvl5pPr marL="2286000" lvl="4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5pPr>
            <a:lvl6pPr marL="2743200" lvl="5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6pPr>
            <a:lvl7pPr marL="3200400" lvl="6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7pPr>
            <a:lvl8pPr marL="3657600" lvl="7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8pPr>
            <a:lvl9pPr marL="4114800" lvl="8" indent="-228600" algn="l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22"/>
              <a:buFont typeface="Calibri"/>
              <a:buNone/>
              <a:defRPr sz="78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44703" algn="l" rtl="0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>
                <a:schemeClr val="dk1"/>
              </a:buClr>
              <a:buSzPts val="4978"/>
              <a:buFont typeface="Arial"/>
              <a:buChar char="•"/>
              <a:defRPr sz="49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99554" algn="l" rtl="0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4406" algn="l" rtl="0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556"/>
              <a:buFont typeface="Arial"/>
              <a:buChar char="•"/>
              <a:defRPr sz="355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90000"/>
              </a:lnSpc>
              <a:spcBef>
                <a:spcPts val="889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hyperlink" Target="https://goo.gl/maps/PeEmBeW3kf9BkPuz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upmeca-alumni.com/agenda/supmeca-golf-trophy-2019-152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8.jpg"/><Relationship Id="rId4" Type="http://schemas.openxmlformats.org/officeDocument/2006/relationships/image" Target="../media/image6.png"/><Relationship Id="rId9" Type="http://schemas.openxmlformats.org/officeDocument/2006/relationships/hyperlink" Target="mailto:relations.membres@supmeca-alumni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meca-alumni.com/agenda/supmeca-golf-trophy-2019-15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supmeca-alumni.com/agenda/supmeca-golf-trophy-2021-2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l="14914" r="47566"/>
          <a:stretch/>
        </p:blipFill>
        <p:spPr>
          <a:xfrm>
            <a:off x="0" y="0"/>
            <a:ext cx="6858000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267042" y="991716"/>
            <a:ext cx="5009808" cy="53990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entury Gothic"/>
              <a:buNone/>
            </a:pPr>
            <a:r>
              <a:rPr lang="fr-FR" sz="32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SUPMÉCA GOLF TROPHY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8035" y="4979454"/>
            <a:ext cx="4101931" cy="33551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1" name="Google Shape;91;p1"/>
          <p:cNvSpPr txBox="1"/>
          <p:nvPr/>
        </p:nvSpPr>
        <p:spPr>
          <a:xfrm>
            <a:off x="3261360" y="1756565"/>
            <a:ext cx="3260187" cy="5399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Golf de Rochefort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429000" y="2418206"/>
            <a:ext cx="3092546" cy="53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lang="fr-FR" sz="2400" b="1" i="1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Samedi 10 Juillet</a:t>
            </a:r>
            <a:endParaRPr sz="24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378035" y="2930976"/>
            <a:ext cx="5143511" cy="53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fr-FR" sz="2000" b="1" i="1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Départ de la compétition à 8h30</a:t>
            </a:r>
            <a:endParaRPr sz="20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562144" y="11652096"/>
            <a:ext cx="5733713" cy="53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fr-FR" sz="2000" b="1" i="1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Inscriptions sur www.supmeca-Alumni.com</a:t>
            </a:r>
            <a:endParaRPr sz="20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91154" y="10477685"/>
            <a:ext cx="2075692" cy="950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l="14914" r="47566"/>
          <a:stretch/>
        </p:blipFill>
        <p:spPr>
          <a:xfrm>
            <a:off x="0" y="0"/>
            <a:ext cx="6858000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33521" y="721764"/>
            <a:ext cx="6590958" cy="5399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VENEZ PARTICIPER À LA 8ÈME EDITION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1756106" y="1531620"/>
            <a:ext cx="4968373" cy="53990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SUPMÉCA GOLF TROPHY !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0" y="2667183"/>
            <a:ext cx="6858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Samedi 10 Juillet 202</a:t>
            </a:r>
            <a:r>
              <a:rPr lang="fr-FR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les apprenant(e)s, les Alumni, leur famille et leurs ami(e)s !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0" y="3657978"/>
            <a:ext cx="6858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Golfeuses, golfeurs, personnes curieuses ou initiées, cette année Supméca Alumni propose une formule pour chacun :</a:t>
            </a:r>
            <a:endParaRPr/>
          </a:p>
          <a:p>
            <a:pPr marL="228600" marR="0" lvl="0" indent="-2286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Une matinée golfique à la carte suivi d’un repas à table convivial 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1486375" y="5071676"/>
            <a:ext cx="3885251" cy="53990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TARIF DE LA JOURNEE*</a:t>
            </a:r>
            <a:endParaRPr/>
          </a:p>
        </p:txBody>
      </p:sp>
      <p:grpSp>
        <p:nvGrpSpPr>
          <p:cNvPr id="106" name="Google Shape;106;p2"/>
          <p:cNvGrpSpPr/>
          <p:nvPr/>
        </p:nvGrpSpPr>
        <p:grpSpPr>
          <a:xfrm>
            <a:off x="635942" y="6378892"/>
            <a:ext cx="4269711" cy="668147"/>
            <a:chOff x="635942" y="6611121"/>
            <a:chExt cx="4269711" cy="668147"/>
          </a:xfrm>
        </p:grpSpPr>
        <p:sp>
          <p:nvSpPr>
            <p:cNvPr id="107" name="Google Shape;107;p2"/>
            <p:cNvSpPr txBox="1"/>
            <p:nvPr/>
          </p:nvSpPr>
          <p:spPr>
            <a:xfrm>
              <a:off x="635942" y="6611121"/>
              <a:ext cx="1135183" cy="6605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000" b="1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85</a:t>
              </a:r>
              <a:r>
                <a:rPr lang="fr-FR" sz="40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€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804346" y="6632937"/>
              <a:ext cx="310130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36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Compétition</a:t>
              </a:r>
              <a:endParaRPr sz="3200" b="1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09" name="Google Shape;109;p2"/>
          <p:cNvSpPr/>
          <p:nvPr/>
        </p:nvSpPr>
        <p:spPr>
          <a:xfrm>
            <a:off x="0" y="10409640"/>
            <a:ext cx="6858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 </a:t>
            </a:r>
            <a:r>
              <a:rPr lang="fr-FR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-10€ </a:t>
            </a:r>
            <a:r>
              <a:rPr lang="fr-FR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les </a:t>
            </a:r>
            <a:r>
              <a:rPr lang="fr-FR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cotisant(e)s </a:t>
            </a:r>
            <a:r>
              <a:rPr lang="fr-FR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2021 à Supméca Alumni</a:t>
            </a:r>
            <a:br>
              <a:rPr lang="fr-FR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-FR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-15€ </a:t>
            </a:r>
            <a:r>
              <a:rPr lang="fr-FR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pour les </a:t>
            </a:r>
            <a:r>
              <a:rPr lang="fr-FR" sz="1600" b="0" i="0" u="sng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apprenant(e)s</a:t>
            </a:r>
            <a:r>
              <a:rPr lang="fr-FR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cotisant(e)s </a:t>
            </a:r>
            <a:r>
              <a:rPr lang="fr-FR"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2021 à Supméca Alumni </a:t>
            </a:r>
            <a:endParaRPr/>
          </a:p>
        </p:txBody>
      </p:sp>
      <p:grpSp>
        <p:nvGrpSpPr>
          <p:cNvPr id="110" name="Google Shape;110;p2"/>
          <p:cNvGrpSpPr/>
          <p:nvPr/>
        </p:nvGrpSpPr>
        <p:grpSpPr>
          <a:xfrm>
            <a:off x="635943" y="8234045"/>
            <a:ext cx="3638303" cy="708000"/>
            <a:chOff x="635943" y="8466274"/>
            <a:chExt cx="3638303" cy="708000"/>
          </a:xfrm>
        </p:grpSpPr>
        <p:sp>
          <p:nvSpPr>
            <p:cNvPr id="111" name="Google Shape;111;p2"/>
            <p:cNvSpPr/>
            <p:nvPr/>
          </p:nvSpPr>
          <p:spPr>
            <a:xfrm>
              <a:off x="1804346" y="8466274"/>
              <a:ext cx="24699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0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Initiation</a:t>
              </a:r>
              <a:endParaRPr sz="3600" b="1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635943" y="8497052"/>
              <a:ext cx="1135200" cy="64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000" b="1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55</a:t>
              </a:r>
              <a:r>
                <a:rPr lang="fr-FR" sz="4000" b="1" i="0" u="none" strike="noStrike" cap="none" dirty="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€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2557483" y="11561409"/>
            <a:ext cx="1743034" cy="510379"/>
            <a:chOff x="4362491" y="11496476"/>
            <a:chExt cx="1743034" cy="510379"/>
          </a:xfrm>
        </p:grpSpPr>
        <p:pic>
          <p:nvPicPr>
            <p:cNvPr id="114" name="Google Shape;114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81548" y="11496476"/>
              <a:ext cx="623977" cy="5103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62491" y="11529702"/>
              <a:ext cx="1041475" cy="4771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l="14914" r="47566"/>
          <a:stretch/>
        </p:blipFill>
        <p:spPr>
          <a:xfrm>
            <a:off x="0" y="-76200"/>
            <a:ext cx="6858001" cy="1219199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362121" y="1636164"/>
            <a:ext cx="61623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BONNES RAISONS DE S’INSCRIRE</a:t>
            </a:r>
            <a:endParaRPr dirty="0"/>
          </a:p>
        </p:txBody>
      </p:sp>
      <p:grpSp>
        <p:nvGrpSpPr>
          <p:cNvPr id="122" name="Google Shape;122;p3"/>
          <p:cNvGrpSpPr/>
          <p:nvPr/>
        </p:nvGrpSpPr>
        <p:grpSpPr>
          <a:xfrm>
            <a:off x="285921" y="3750903"/>
            <a:ext cx="6572100" cy="2032906"/>
            <a:chOff x="285921" y="3220143"/>
            <a:chExt cx="6572100" cy="2032906"/>
          </a:xfrm>
        </p:grpSpPr>
        <p:sp>
          <p:nvSpPr>
            <p:cNvPr id="123" name="Google Shape;123;p3"/>
            <p:cNvSpPr txBox="1"/>
            <p:nvPr/>
          </p:nvSpPr>
          <p:spPr>
            <a:xfrm>
              <a:off x="918003" y="3220143"/>
              <a:ext cx="5063700" cy="540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Pour les golfeuses &amp; golfeurs</a:t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85921" y="3929650"/>
              <a:ext cx="6572100" cy="1323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009DD9"/>
                </a:buClr>
                <a:buSzPts val="2000"/>
                <a:buFont typeface="Wingdings" panose="05000000000000000000" pitchFamily="2" charset="2"/>
                <a:buChar char="Ø"/>
              </a:pPr>
              <a:r>
                <a:rPr lang="fr-FR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 tarif  Parcours + Restau défiant toute concurrence,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009DD9"/>
                </a:buClr>
                <a:buSzPts val="2000"/>
                <a:buFont typeface="Wingdings" panose="05000000000000000000" pitchFamily="2" charset="2"/>
                <a:buChar char="Ø"/>
              </a:pPr>
              <a:r>
                <a:rPr lang="fr-FR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Une occasion de profiter des derniers ajustements de votre SWING pour défier d’autres Alumni !</a:t>
              </a:r>
              <a:endParaRPr lang="fr-FR" dirty="0"/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285925" y="6615050"/>
            <a:ext cx="6572100" cy="2340693"/>
            <a:chOff x="285925" y="4403382"/>
            <a:chExt cx="6572100" cy="2340693"/>
          </a:xfrm>
        </p:grpSpPr>
        <p:sp>
          <p:nvSpPr>
            <p:cNvPr id="126" name="Google Shape;126;p3"/>
            <p:cNvSpPr txBox="1"/>
            <p:nvPr/>
          </p:nvSpPr>
          <p:spPr>
            <a:xfrm>
              <a:off x="903677" y="4403382"/>
              <a:ext cx="3769800" cy="540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Pour les débutant(e)s</a:t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85925" y="5112900"/>
              <a:ext cx="6572100" cy="1631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009DD9"/>
                </a:buClr>
                <a:buSzPts val="2000"/>
                <a:buFont typeface="Wingdings" panose="05000000000000000000" pitchFamily="2" charset="2"/>
                <a:buChar char="Ø"/>
              </a:pPr>
              <a:r>
                <a:rPr lang="fr-FR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Une vraie opportunité de s’initier au golf </a:t>
              </a:r>
              <a:br>
                <a:rPr lang="fr-FR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fr-FR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avec les conseils de pros dans un cadre </a:t>
              </a:r>
              <a:r>
                <a:rPr lang="fr-FR" sz="20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exceptionnel</a:t>
              </a:r>
              <a:r>
                <a:rPr lang="fr-FR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!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rgbClr val="009DD9"/>
                </a:buClr>
                <a:buSzPts val="2000"/>
                <a:buFont typeface="Wingdings" panose="05000000000000000000" pitchFamily="2" charset="2"/>
                <a:buChar char="Ø"/>
              </a:pPr>
              <a:r>
                <a:rPr lang="fr-FR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Mettez à profit ces conseils au cours d’un challenge </a:t>
              </a:r>
              <a:br>
                <a:rPr lang="fr-FR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fr-FR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approche-putt</a:t>
              </a:r>
              <a:endParaRPr dirty="0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2557483" y="11561409"/>
            <a:ext cx="1743034" cy="510379"/>
            <a:chOff x="4362491" y="11496476"/>
            <a:chExt cx="1743034" cy="510379"/>
          </a:xfrm>
        </p:grpSpPr>
        <p:pic>
          <p:nvPicPr>
            <p:cNvPr id="129" name="Google Shape;129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81548" y="11496476"/>
              <a:ext cx="623977" cy="5103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62491" y="11529702"/>
              <a:ext cx="1041475" cy="4771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4"/>
          <p:cNvGrpSpPr/>
          <p:nvPr/>
        </p:nvGrpSpPr>
        <p:grpSpPr>
          <a:xfrm>
            <a:off x="0" y="28575"/>
            <a:ext cx="6858000" cy="12192000"/>
            <a:chOff x="0" y="0"/>
            <a:chExt cx="6858000" cy="12192000"/>
          </a:xfrm>
        </p:grpSpPr>
        <p:pic>
          <p:nvPicPr>
            <p:cNvPr id="137" name="Google Shape;137;p4"/>
            <p:cNvPicPr preferRelativeResize="0"/>
            <p:nvPr/>
          </p:nvPicPr>
          <p:blipFill rotWithShape="1">
            <a:blip r:embed="rId3">
              <a:alphaModFix/>
            </a:blip>
            <a:srcRect l="14914" r="47566"/>
            <a:stretch/>
          </p:blipFill>
          <p:spPr>
            <a:xfrm>
              <a:off x="0" y="0"/>
              <a:ext cx="6858000" cy="1219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4"/>
            <p:cNvSpPr/>
            <p:nvPr/>
          </p:nvSpPr>
          <p:spPr>
            <a:xfrm>
              <a:off x="4287157" y="7018508"/>
              <a:ext cx="1935674" cy="1889465"/>
            </a:xfrm>
            <a:prstGeom prst="ellipse">
              <a:avLst/>
            </a:prstGeom>
            <a:solidFill>
              <a:srgbClr val="A5A5A5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4"/>
          <p:cNvSpPr txBox="1"/>
          <p:nvPr/>
        </p:nvSpPr>
        <p:spPr>
          <a:xfrm>
            <a:off x="1847850" y="488746"/>
            <a:ext cx="4709602" cy="53990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MODALITES D’INSCRIPTION</a:t>
            </a: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217035" y="2193267"/>
            <a:ext cx="64239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L’inscription peut aussi être complétée par courrier postal en remplissant le bulletin d’inscription, accompagné d’un chèque du montant de la formule choisie à l’ordre de « Supméca Alumni ».</a:t>
            </a:r>
            <a:endParaRPr/>
          </a:p>
        </p:txBody>
      </p:sp>
      <p:pic>
        <p:nvPicPr>
          <p:cNvPr id="141" name="Google Shape;14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1721" y="11589290"/>
            <a:ext cx="625231" cy="511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035" y="11606416"/>
            <a:ext cx="1041475" cy="47715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>
            <a:hlinkClick r:id="rId6"/>
          </p:cNvPr>
          <p:cNvSpPr txBox="1"/>
          <p:nvPr/>
        </p:nvSpPr>
        <p:spPr>
          <a:xfrm>
            <a:off x="294606" y="1595035"/>
            <a:ext cx="5010150" cy="5399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Cliquez </a:t>
            </a:r>
            <a:r>
              <a:rPr lang="fr-FR" sz="2800" b="1" i="0" u="sng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ici</a:t>
            </a:r>
            <a:r>
              <a:rPr lang="fr-FR"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pour vous inscrire</a:t>
            </a:r>
            <a:endParaRPr/>
          </a:p>
        </p:txBody>
      </p:sp>
      <p:sp>
        <p:nvSpPr>
          <p:cNvPr id="144" name="Google Shape;144;p4"/>
          <p:cNvSpPr/>
          <p:nvPr/>
        </p:nvSpPr>
        <p:spPr>
          <a:xfrm>
            <a:off x="-1" y="7136537"/>
            <a:ext cx="6858000" cy="15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71475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L’accueil le matin accompagné du café et des croissants,</a:t>
            </a:r>
            <a:endParaRPr dirty="0"/>
          </a:p>
          <a:p>
            <a:pPr marL="371475" marR="0" lvl="0" indent="-285750" algn="l" rtl="0">
              <a:spcBef>
                <a:spcPts val="110"/>
              </a:spcBef>
              <a:spcAft>
                <a:spcPts val="0"/>
              </a:spcAft>
              <a:buClr>
                <a:srgbClr val="009DD9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formule choisie (cf. tableau ci-dessous),</a:t>
            </a:r>
            <a:endParaRPr dirty="0"/>
          </a:p>
          <a:p>
            <a:pPr marL="371475" marR="0" lvl="0" indent="-285750" algn="l" rtl="0">
              <a:spcBef>
                <a:spcPts val="110"/>
              </a:spcBef>
              <a:spcAft>
                <a:spcPts val="0"/>
              </a:spcAft>
              <a:buClr>
                <a:srgbClr val="009DD9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L’apéritif offert à toutes et tous les participant(e)s,</a:t>
            </a:r>
            <a:endParaRPr dirty="0"/>
          </a:p>
          <a:p>
            <a:pPr marL="371475" marR="0" lvl="0" indent="-285750" algn="l" rtl="0">
              <a:spcBef>
                <a:spcPts val="110"/>
              </a:spcBef>
              <a:spcAft>
                <a:spcPts val="0"/>
              </a:spcAft>
              <a:buClr>
                <a:srgbClr val="009DD9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déjeuner au restaurant, pour toutes et tous les participant(e)s !</a:t>
            </a:r>
            <a:endParaRPr dirty="0"/>
          </a:p>
          <a:p>
            <a:pPr marL="371475" marR="0" lvl="0" indent="-285750" algn="l" rtl="0">
              <a:spcBef>
                <a:spcPts val="110"/>
              </a:spcBef>
              <a:spcAft>
                <a:spcPts val="0"/>
              </a:spcAft>
              <a:buClr>
                <a:srgbClr val="009DD9"/>
              </a:buClr>
              <a:buSzPts val="1800"/>
              <a:buFont typeface="Wingdings" panose="05000000000000000000" pitchFamily="2" charset="2"/>
              <a:buChar char="Ø"/>
            </a:pPr>
            <a:r>
              <a:rPr lang="fr-FR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remise des prix.</a:t>
            </a:r>
            <a:endParaRPr dirty="0"/>
          </a:p>
        </p:txBody>
      </p:sp>
      <p:sp>
        <p:nvSpPr>
          <p:cNvPr id="145" name="Google Shape;145;p4"/>
          <p:cNvSpPr txBox="1"/>
          <p:nvPr/>
        </p:nvSpPr>
        <p:spPr>
          <a:xfrm>
            <a:off x="1727307" y="3174934"/>
            <a:ext cx="4830300" cy="54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SITUATION GEOGRAPHIQUE</a:t>
            </a:r>
            <a:endParaRPr/>
          </a:p>
        </p:txBody>
      </p:sp>
      <p:grpSp>
        <p:nvGrpSpPr>
          <p:cNvPr id="146" name="Google Shape;146;p4"/>
          <p:cNvGrpSpPr/>
          <p:nvPr/>
        </p:nvGrpSpPr>
        <p:grpSpPr>
          <a:xfrm>
            <a:off x="277268" y="3792650"/>
            <a:ext cx="3862757" cy="801086"/>
            <a:chOff x="2480116" y="4909361"/>
            <a:chExt cx="3862757" cy="801086"/>
          </a:xfrm>
        </p:grpSpPr>
        <p:grpSp>
          <p:nvGrpSpPr>
            <p:cNvPr id="147" name="Google Shape;147;p4"/>
            <p:cNvGrpSpPr/>
            <p:nvPr/>
          </p:nvGrpSpPr>
          <p:grpSpPr>
            <a:xfrm>
              <a:off x="2480116" y="4909361"/>
              <a:ext cx="801086" cy="801086"/>
              <a:chOff x="2375228" y="4885828"/>
              <a:chExt cx="801086" cy="801086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2480116" y="4960628"/>
                <a:ext cx="641100" cy="6462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9" name="Google Shape;149;p4">
                <a:hlinkClick r:id="rId7"/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2375228" y="4885828"/>
                <a:ext cx="801086" cy="8010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0" name="Google Shape;150;p4">
              <a:hlinkClick r:id="rId7"/>
            </p:cNvPr>
            <p:cNvSpPr/>
            <p:nvPr/>
          </p:nvSpPr>
          <p:spPr>
            <a:xfrm>
              <a:off x="3226173" y="4949911"/>
              <a:ext cx="3116700" cy="7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700" b="1" i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 route de la Bâte</a:t>
              </a:r>
              <a:endParaRPr sz="1700" b="1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700" b="1" i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78730 Rochefort en Yvelines</a:t>
              </a:r>
              <a:endParaRPr sz="1100"/>
            </a:p>
          </p:txBody>
        </p:sp>
      </p:grpSp>
      <p:sp>
        <p:nvSpPr>
          <p:cNvPr id="151" name="Google Shape;151;p4"/>
          <p:cNvSpPr txBox="1"/>
          <p:nvPr/>
        </p:nvSpPr>
        <p:spPr>
          <a:xfrm>
            <a:off x="1847850" y="6592173"/>
            <a:ext cx="4709700" cy="54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L’INSCRIPTION COMPREND</a:t>
            </a:r>
            <a:endParaRPr/>
          </a:p>
        </p:txBody>
      </p:sp>
      <p:graphicFrame>
        <p:nvGraphicFramePr>
          <p:cNvPr id="152" name="Google Shape;152;p4"/>
          <p:cNvGraphicFramePr/>
          <p:nvPr>
            <p:extLst>
              <p:ext uri="{D42A27DB-BD31-4B8C-83A1-F6EECF244321}">
                <p14:modId xmlns:p14="http://schemas.microsoft.com/office/powerpoint/2010/main" val="3292149315"/>
              </p:ext>
            </p:extLst>
          </p:nvPr>
        </p:nvGraphicFramePr>
        <p:xfrm>
          <a:off x="1" y="8984208"/>
          <a:ext cx="6858000" cy="2468910"/>
        </p:xfrm>
        <a:graphic>
          <a:graphicData uri="http://schemas.openxmlformats.org/drawingml/2006/table">
            <a:tbl>
              <a:tblPr firstRow="1" bandRow="1">
                <a:noFill/>
                <a:tableStyleId>{A2F8B2D2-6812-4401-821C-FC97BF47B03C}</a:tableStyleId>
              </a:tblPr>
              <a:tblGrid>
                <a:gridCol w="1354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7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fr-FR" sz="1600" u="none" strike="noStrike" cap="small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FORMULE</a:t>
                      </a:r>
                      <a:endParaRPr sz="1600" b="1" u="none" strike="noStrike" cap="small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small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NON COTISANT(E)</a:t>
                      </a:r>
                      <a:endParaRPr sz="1600" u="none" strike="noStrike" cap="small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small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COTISANT(E)</a:t>
                      </a:r>
                      <a:endParaRPr sz="1600" u="none" strike="noStrike" cap="small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small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DÉTAILS DE LA FORMULE</a:t>
                      </a:r>
                      <a:endParaRPr sz="1600" b="1" u="none" strike="noStrike" cap="small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Compétition </a:t>
                      </a:r>
                      <a:br>
                        <a:rPr lang="fr-FR"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fr-FR"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 Trous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85</a:t>
                      </a:r>
                      <a:r>
                        <a:rPr lang="fr-FR" sz="1800" b="1" u="none" strike="noStrike" cap="none" dirty="0"/>
                        <a:t>€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i="1" u="none" strike="noStrike" cap="none" dirty="0"/>
                        <a:t>Apprenant(e)s : 80€</a:t>
                      </a:r>
                      <a:endParaRPr sz="12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75</a:t>
                      </a:r>
                      <a:r>
                        <a:rPr lang="fr-FR" sz="1800" b="1" u="none" strike="noStrike" cap="none" dirty="0"/>
                        <a:t>€</a:t>
                      </a:r>
                      <a:br>
                        <a:rPr lang="fr-FR" sz="1800" b="1" u="none" strike="noStrike" cap="none" dirty="0"/>
                      </a:br>
                      <a:r>
                        <a:rPr lang="fr-FR" sz="1200" b="1" i="1" u="none" strike="noStrike" cap="none" dirty="0"/>
                        <a:t>Apprenant(e)s : 70€</a:t>
                      </a:r>
                      <a:endParaRPr sz="1800" b="1" i="1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 dirty="0"/>
                        <a:t>Réservée aux licencié(e)s</a:t>
                      </a:r>
                      <a:endParaRPr sz="1400" b="1" i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strike="noStrike" cap="none" dirty="0"/>
                        <a:t>Parcours 18 trous 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u="none" strike="noStrike" cap="none" dirty="0"/>
                        <a:t>(Départ en shot gun)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Initiation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55</a:t>
                      </a:r>
                      <a:r>
                        <a:rPr lang="fr-FR" sz="1800" b="1" u="none" strike="noStrike" cap="none" dirty="0"/>
                        <a:t>€</a:t>
                      </a:r>
                      <a:br>
                        <a:rPr lang="fr-FR" sz="1800" b="1" u="none" strike="noStrike" cap="none" dirty="0"/>
                      </a:br>
                      <a:r>
                        <a:rPr lang="fr-FR" sz="1200" b="1" i="1" u="none" strike="noStrike" cap="none" dirty="0"/>
                        <a:t>Apprenant(e)s : 50€</a:t>
                      </a:r>
                      <a:endParaRPr sz="12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 b="1" dirty="0"/>
                        <a:t>45</a:t>
                      </a:r>
                      <a:r>
                        <a:rPr lang="fr-FR" sz="1800" b="1" u="none" strike="noStrike" cap="none" dirty="0"/>
                        <a:t>€</a:t>
                      </a:r>
                      <a:br>
                        <a:rPr lang="fr-FR" sz="1800" b="1" u="none" strike="noStrike" cap="none" dirty="0"/>
                      </a:br>
                      <a:r>
                        <a:rPr lang="fr-FR" sz="1200" b="1" i="1" u="none" strike="noStrike" cap="none" dirty="0"/>
                        <a:t>Apprenant(e)s : 40€</a:t>
                      </a:r>
                      <a:endParaRPr sz="1800" b="1" i="1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fr-FR" sz="1400" b="1" u="none" strike="noStrike" cap="none" dirty="0"/>
                        <a:t>Ouvert à toutes et tous les débutant(e)s !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fr-FR" dirty="0"/>
                        <a:t>2</a:t>
                      </a:r>
                      <a:r>
                        <a:rPr lang="fr-FR" sz="1400" u="none" strike="noStrike" cap="none" dirty="0"/>
                        <a:t>h de cours avec un(e) Pro / Practice / Challenge Approche-put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" name="Google Shape;153;p4">
            <a:hlinkClick r:id="rId9"/>
          </p:cNvPr>
          <p:cNvSpPr txBox="1"/>
          <p:nvPr/>
        </p:nvSpPr>
        <p:spPr>
          <a:xfrm>
            <a:off x="1160654" y="11575040"/>
            <a:ext cx="4536693" cy="53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1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Plus d’infos : </a:t>
            </a:r>
            <a:r>
              <a:rPr lang="fr-FR" sz="1400" b="1" i="1" u="none" strike="noStrike" cap="none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Salma KASSEM</a:t>
            </a:r>
            <a:r>
              <a:rPr lang="fr-FR" sz="1400" b="1" i="1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06 12 43 06 81   </a:t>
            </a:r>
            <a:br>
              <a:rPr lang="fr-FR" sz="1400" b="1" i="1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fr-FR" sz="1400" b="1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400" b="1" i="1" u="sng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relations.animation@supmeca-Alumni.com</a:t>
            </a:r>
            <a:endParaRPr sz="1400" b="0" i="1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4223650" y="3869249"/>
            <a:ext cx="2417400" cy="1472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golf de Rochefort est situé à 4</a:t>
            </a:r>
            <a:r>
              <a:rPr lang="fr-FR" sz="1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fr-FR"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km</a:t>
            </a:r>
            <a:r>
              <a:rPr lang="fr-FR" sz="1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8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 Paris</a:t>
            </a:r>
            <a:r>
              <a:rPr lang="fr-FR" sz="18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C’est l’un des plus beaux golfs d’Ile de France.</a:t>
            </a:r>
            <a:endParaRPr/>
          </a:p>
        </p:txBody>
      </p:sp>
      <p:pic>
        <p:nvPicPr>
          <p:cNvPr id="155" name="Google Shape;155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19175" y="4535151"/>
            <a:ext cx="3120849" cy="1872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/>
          <p:nvPr/>
        </p:nvSpPr>
        <p:spPr>
          <a:xfrm>
            <a:off x="294606" y="447185"/>
            <a:ext cx="4859281" cy="53990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FORMULAIRE D’INSCRIPTION</a:t>
            </a:r>
            <a:endParaRPr/>
          </a:p>
        </p:txBody>
      </p:sp>
      <p:sp>
        <p:nvSpPr>
          <p:cNvPr id="161" name="Google Shape;161;p5"/>
          <p:cNvSpPr/>
          <p:nvPr/>
        </p:nvSpPr>
        <p:spPr>
          <a:xfrm>
            <a:off x="161289" y="2510487"/>
            <a:ext cx="6423931" cy="293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5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pouvez également vous inscrire par courrier auprès du </a:t>
            </a:r>
            <a:r>
              <a:rPr lang="fr-FR" sz="175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Secrétariat de </a:t>
            </a:r>
            <a:r>
              <a:rPr lang="fr-FR" sz="1750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Supméca</a:t>
            </a:r>
            <a:r>
              <a:rPr lang="fr-FR" sz="175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Alumni, 3 rue Fernand Hainaut 93400 Saint-Ouen</a:t>
            </a:r>
            <a:r>
              <a:rPr lang="fr-FR" sz="175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 renvoyant le bulletin d’inscription ci-dessous et le chèque de règlement correspondant (à l’ordre de « </a:t>
            </a:r>
            <a:r>
              <a:rPr lang="fr-FR" sz="175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Supméca</a:t>
            </a:r>
            <a:r>
              <a:rPr lang="fr-FR" sz="175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Alumni »).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5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la compétition, comme pour l’initiation, le nombre de places étant limité, les inscriptions seront validées par ordre d’enregistrement. </a:t>
            </a:r>
            <a:r>
              <a:rPr lang="fr-FR" sz="175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inscription qui serait annulée avant le 15</a:t>
            </a:r>
            <a:r>
              <a:rPr lang="fr-FR" sz="175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75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Juin sera totalement remboursée.</a:t>
            </a:r>
            <a:r>
              <a:rPr lang="fr-FR" sz="175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Après cette date, le remboursement sera effectué après déduction d’une retenue de 30 euros par inscription.</a:t>
            </a:r>
            <a:endParaRPr dirty="0"/>
          </a:p>
        </p:txBody>
      </p:sp>
      <p:sp>
        <p:nvSpPr>
          <p:cNvPr id="162" name="Google Shape;162;p5">
            <a:hlinkClick r:id="rId3"/>
          </p:cNvPr>
          <p:cNvSpPr txBox="1"/>
          <p:nvPr/>
        </p:nvSpPr>
        <p:spPr>
          <a:xfrm>
            <a:off x="920951" y="1172110"/>
            <a:ext cx="5010150" cy="5399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Cliquez </a:t>
            </a:r>
            <a:r>
              <a:rPr lang="fr-FR" sz="2800" b="1" i="0" u="sng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ici</a:t>
            </a:r>
            <a:r>
              <a:rPr lang="fr-FR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pour vous inscrire</a:t>
            </a:r>
            <a:endParaRPr dirty="0"/>
          </a:p>
        </p:txBody>
      </p:sp>
      <p:sp>
        <p:nvSpPr>
          <p:cNvPr id="163" name="Google Shape;163;p5"/>
          <p:cNvSpPr/>
          <p:nvPr/>
        </p:nvSpPr>
        <p:spPr>
          <a:xfrm>
            <a:off x="217035" y="5592936"/>
            <a:ext cx="642393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Bulletin d’inscription rempli par :</a:t>
            </a:r>
            <a:br>
              <a:rPr lang="fr-FR" sz="1800" b="1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600">
              <a:solidFill>
                <a:srgbClr val="2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 : 			Téléphone : </a:t>
            </a:r>
            <a:endParaRPr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Prénom : 			Adresse mail : 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Adresse postale :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4" name="Google Shape;164;p5"/>
          <p:cNvGraphicFramePr/>
          <p:nvPr/>
        </p:nvGraphicFramePr>
        <p:xfrm>
          <a:off x="105544" y="7420666"/>
          <a:ext cx="6640975" cy="1606125"/>
        </p:xfrm>
        <a:graphic>
          <a:graphicData uri="http://schemas.openxmlformats.org/drawingml/2006/table">
            <a:tbl>
              <a:tblPr firstRow="1" firstCol="1" bandRow="1">
                <a:noFill/>
                <a:tableStyleId>{9801B015-4360-4104-91FB-E776BBE617B3}</a:tableStyleId>
              </a:tblPr>
              <a:tblGrid>
                <a:gridCol w="158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7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</a:t>
                      </a:r>
                      <a:endParaRPr/>
                    </a:p>
                  </a:txBody>
                  <a:tcPr marL="68575" marR="68575" marT="0" marB="0" anchor="ctr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Prénom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Promo</a:t>
                      </a:r>
                      <a:endParaRPr/>
                    </a:p>
                  </a:txBody>
                  <a:tcPr marL="68575" marR="68575" marT="0" marB="0" anchor="ctr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N° licence</a:t>
                      </a:r>
                      <a:endParaRPr/>
                    </a:p>
                  </a:txBody>
                  <a:tcPr marL="68575" marR="68575" marT="0" marB="0" anchor="ctr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Index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Montant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750">
                <a:tc gridSpan="5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  1</a:t>
                      </a: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5" name="Google Shape;165;p5"/>
          <p:cNvSpPr txBox="1"/>
          <p:nvPr/>
        </p:nvSpPr>
        <p:spPr>
          <a:xfrm>
            <a:off x="105544" y="6947152"/>
            <a:ext cx="3107556" cy="3808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Inscription COMPETITION</a:t>
            </a:r>
            <a:endParaRPr/>
          </a:p>
        </p:txBody>
      </p:sp>
      <p:graphicFrame>
        <p:nvGraphicFramePr>
          <p:cNvPr id="166" name="Google Shape;166;p5"/>
          <p:cNvGraphicFramePr/>
          <p:nvPr/>
        </p:nvGraphicFramePr>
        <p:xfrm>
          <a:off x="105544" y="9729588"/>
          <a:ext cx="6640975" cy="1674650"/>
        </p:xfrm>
        <a:graphic>
          <a:graphicData uri="http://schemas.openxmlformats.org/drawingml/2006/table">
            <a:tbl>
              <a:tblPr firstRow="1" firstCol="1" bandRow="1">
                <a:noFill/>
                <a:tableStyleId>{9801B015-4360-4104-91FB-E776BBE617B3}</a:tableStyleId>
              </a:tblPr>
              <a:tblGrid>
                <a:gridCol w="158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</a:t>
                      </a:r>
                      <a:endParaRPr/>
                    </a:p>
                  </a:txBody>
                  <a:tcPr marL="68575" marR="68575" marT="0" marB="0" anchor="ctr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Prénom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Promo</a:t>
                      </a:r>
                      <a:endParaRPr/>
                    </a:p>
                  </a:txBody>
                  <a:tcPr marL="68575" marR="68575" marT="0" marB="0" anchor="ctr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Formule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Montant</a:t>
                      </a:r>
                      <a:endParaRPr sz="160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/>
                        <a:t> 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750"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  2</a:t>
                      </a:r>
                      <a:endParaRPr sz="10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 </a:t>
                      </a:r>
                      <a:endParaRPr sz="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7" name="Google Shape;167;p5"/>
          <p:cNvSpPr txBox="1"/>
          <p:nvPr/>
        </p:nvSpPr>
        <p:spPr>
          <a:xfrm>
            <a:off x="105547" y="9256075"/>
            <a:ext cx="2799600" cy="380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Inscription INITIATION </a:t>
            </a:r>
            <a:endParaRPr/>
          </a:p>
        </p:txBody>
      </p:sp>
      <p:grpSp>
        <p:nvGrpSpPr>
          <p:cNvPr id="168" name="Google Shape;168;p5"/>
          <p:cNvGrpSpPr/>
          <p:nvPr/>
        </p:nvGrpSpPr>
        <p:grpSpPr>
          <a:xfrm>
            <a:off x="2557480" y="11616552"/>
            <a:ext cx="1743039" cy="494627"/>
            <a:chOff x="1383543" y="11616552"/>
            <a:chExt cx="1743039" cy="494627"/>
          </a:xfrm>
        </p:grpSpPr>
        <p:pic>
          <p:nvPicPr>
            <p:cNvPr id="169" name="Google Shape;169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26303" y="11616552"/>
              <a:ext cx="600279" cy="494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383543" y="11633779"/>
              <a:ext cx="1041475" cy="47739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1" name="Google Shape;171;p5"/>
          <p:cNvCxnSpPr/>
          <p:nvPr/>
        </p:nvCxnSpPr>
        <p:spPr>
          <a:xfrm>
            <a:off x="161239" y="5653521"/>
            <a:ext cx="6535500" cy="0"/>
          </a:xfrm>
          <a:prstGeom prst="straightConnector1">
            <a:avLst/>
          </a:prstGeom>
          <a:noFill/>
          <a:ln w="9525" cap="flat" cmpd="sng">
            <a:solidFill>
              <a:srgbClr val="262626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72" name="Google Shape;172;p5"/>
          <p:cNvSpPr txBox="1"/>
          <p:nvPr/>
        </p:nvSpPr>
        <p:spPr>
          <a:xfrm>
            <a:off x="2863925" y="1859719"/>
            <a:ext cx="1130150" cy="53990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OU…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634</Words>
  <Application>Microsoft Office PowerPoint</Application>
  <PresentationFormat>Grand écran</PresentationFormat>
  <Paragraphs>109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Century Gothic</vt:lpstr>
      <vt:lpstr>Arial</vt:lpstr>
      <vt:lpstr>Wingdings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Thibaut Verdet</dc:creator>
  <cp:lastModifiedBy>salma kassem</cp:lastModifiedBy>
  <cp:revision>2</cp:revision>
  <dcterms:created xsi:type="dcterms:W3CDTF">2019-04-15T15:17:17Z</dcterms:created>
  <dcterms:modified xsi:type="dcterms:W3CDTF">2021-05-31T18:48:10Z</dcterms:modified>
</cp:coreProperties>
</file>